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387" r:id="rId3"/>
    <p:sldId id="356" r:id="rId4"/>
    <p:sldId id="305" r:id="rId5"/>
    <p:sldId id="306" r:id="rId6"/>
    <p:sldId id="355" r:id="rId7"/>
    <p:sldId id="341" r:id="rId8"/>
    <p:sldId id="386" r:id="rId9"/>
    <p:sldId id="350" r:id="rId10"/>
    <p:sldId id="339" r:id="rId11"/>
    <p:sldId id="351" r:id="rId12"/>
    <p:sldId id="379" r:id="rId13"/>
    <p:sldId id="336" r:id="rId14"/>
    <p:sldId id="337" r:id="rId15"/>
    <p:sldId id="365" r:id="rId16"/>
    <p:sldId id="384" r:id="rId17"/>
    <p:sldId id="354" r:id="rId18"/>
    <p:sldId id="342" r:id="rId19"/>
    <p:sldId id="388" r:id="rId20"/>
    <p:sldId id="366" r:id="rId21"/>
    <p:sldId id="343" r:id="rId22"/>
    <p:sldId id="353" r:id="rId23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stafa El Bahr" initials="MEB" lastIdx="0" clrIdx="0">
    <p:extLst>
      <p:ext uri="{19B8F6BF-5375-455C-9EA6-DF929625EA0E}">
        <p15:presenceInfo xmlns:p15="http://schemas.microsoft.com/office/powerpoint/2012/main" userId="40433d21237a36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8000"/>
    <a:srgbClr val="FFFF00"/>
    <a:srgbClr val="0033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18AFF2-C0F3-4600-9D41-FC5B86ED4E96}" v="72" dt="2024-07-14T11:53:13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33E1-05FB-4C19-ACC4-4605778F19A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8AF2A-72F0-4B78-B816-A4E57E2D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30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A71F686-DC8C-4336-AF4F-0BCF9D38D5DE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50AB85B-667F-4B39-A8F6-030CC192D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8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58255" indent="-291636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66546" indent="-233309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33164" indent="-233309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99782" indent="-233309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F2A255-D8D0-4715-8331-8E4E5C6BD633}" type="slidenum">
              <a:rPr 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9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fld id="{24775902-7F11-4185-BE25-6A090E51FB62}" type="slidenum">
              <a:rPr lang="ar-SA" sz="1200" smtClean="0"/>
              <a:pPr/>
              <a:t>2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1443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1" fontAlgn="base">
              <a:spcBef>
                <a:spcPct val="0"/>
              </a:spcBef>
              <a:spcAft>
                <a:spcPct val="0"/>
              </a:spcAft>
            </a:pPr>
            <a:fld id="{19525762-2E36-4A8B-B050-94E33623221C}" type="slidenum">
              <a:rPr lang="ar-SA" sz="1300" smtClean="0">
                <a:latin typeface="Arial" panose="020B0604020202020204" pitchFamily="34" charset="0"/>
                <a:ea typeface="Osaka" charset="-128"/>
              </a:rPr>
              <a:pPr algn="l" rtl="1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5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58255" indent="-291636"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66546" indent="-233309"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33164" indent="-233309"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99782" indent="-233309"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fld id="{2FD2B1D7-2284-4D98-9679-73BBBBB79A6D}" type="slidenum">
              <a:rPr lang="ar-SA" sz="1200"/>
              <a:pPr/>
              <a:t>21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0123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320800" y="1828800"/>
            <a:ext cx="10363200" cy="4114800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2F710-649B-41C4-95AC-8F49345C286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7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7948" y="4870763"/>
            <a:ext cx="6599238" cy="1834403"/>
          </a:xfrm>
        </p:spPr>
        <p:txBody>
          <a:bodyPr rtlCol="0">
            <a:normAutofit fontScale="70000" lnSpcReduction="20000"/>
          </a:bodyPr>
          <a:lstStyle/>
          <a:p>
            <a:pPr algn="ctr">
              <a:defRPr/>
            </a:pPr>
            <a:r>
              <a:rPr lang="en-US" sz="4000" b="1" i="1" dirty="0"/>
              <a:t>West </a:t>
            </a:r>
            <a:r>
              <a:rPr lang="en-US" sz="4000" b="1" i="1" dirty="0" err="1"/>
              <a:t>Gabal</a:t>
            </a:r>
            <a:r>
              <a:rPr lang="en-US" sz="4000" b="1" i="1" dirty="0"/>
              <a:t> </a:t>
            </a:r>
            <a:r>
              <a:rPr lang="en-US" sz="4000" b="1" i="1" dirty="0" err="1"/>
              <a:t>Elbah</a:t>
            </a:r>
            <a:r>
              <a:rPr lang="en-US" sz="4000" b="1" i="1" dirty="0"/>
              <a:t> Project</a:t>
            </a:r>
          </a:p>
          <a:p>
            <a:pPr algn="ctr">
              <a:defRPr/>
            </a:pPr>
            <a:r>
              <a:rPr lang="en-US" sz="4000" b="1" i="1" dirty="0"/>
              <a:t>Southern Eastern Desert</a:t>
            </a:r>
          </a:p>
          <a:p>
            <a:pPr algn="ctr">
              <a:defRPr/>
            </a:pPr>
            <a:r>
              <a:rPr lang="en-US" sz="4000" b="1" i="1" dirty="0"/>
              <a:t>EGYPT</a:t>
            </a:r>
          </a:p>
          <a:p>
            <a:pPr algn="ctr">
              <a:defRPr/>
            </a:pPr>
            <a:r>
              <a:rPr lang="en-US" sz="2600" b="1" i="1" dirty="0"/>
              <a:t>July 2024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44" y="660179"/>
            <a:ext cx="5070306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14" y="6232462"/>
            <a:ext cx="1005840" cy="47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50195" y="3381761"/>
            <a:ext cx="7106970" cy="871953"/>
          </a:xfrm>
        </p:spPr>
        <p:txBody>
          <a:bodyPr>
            <a:normAutofit fontScale="90000"/>
          </a:bodyPr>
          <a:lstStyle/>
          <a:p>
            <a:r>
              <a:rPr lang="en-US" sz="3200" b="1" i="1" dirty="0">
                <a:solidFill>
                  <a:schemeClr val="tx1"/>
                </a:solidFill>
              </a:rPr>
              <a:t>GOLD EXPLORATION &amp; EXPLOITATION</a:t>
            </a:r>
          </a:p>
        </p:txBody>
      </p:sp>
    </p:spTree>
    <p:extLst>
      <p:ext uri="{BB962C8B-B14F-4D97-AF65-F5344CB8AC3E}">
        <p14:creationId xmlns:p14="http://schemas.microsoft.com/office/powerpoint/2010/main" val="320713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332D8331-D62B-46AB-A47D-0176DC335FF4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10</a:t>
            </a:fld>
            <a:endParaRPr kumimoji="0" lang="en-US" sz="1400">
              <a:solidFill>
                <a:schemeClr val="bg2"/>
              </a:solidFill>
            </a:endParaRP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988" y="6322976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2085369" y="385569"/>
            <a:ext cx="84726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Understanding of Gold Mineralization System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7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82" y="1317435"/>
            <a:ext cx="6389901" cy="46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4"/>
          <p:cNvSpPr>
            <a:spLocks noChangeArrowheads="1"/>
          </p:cNvSpPr>
          <p:nvPr/>
        </p:nvSpPr>
        <p:spPr bwMode="auto">
          <a:xfrm>
            <a:off x="5786097" y="5969033"/>
            <a:ext cx="59337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</a:rPr>
              <a:t>Gold Grain from </a:t>
            </a:r>
            <a:r>
              <a:rPr lang="en-US" sz="2000" dirty="0" err="1">
                <a:latin typeface="Calibri" panose="020F0502020204030204" pitchFamily="34" charset="0"/>
              </a:rPr>
              <a:t>Romeit</a:t>
            </a:r>
            <a:r>
              <a:rPr lang="en-US" sz="2000" dirty="0">
                <a:latin typeface="Calibri" panose="020F0502020204030204" pitchFamily="34" charset="0"/>
              </a:rPr>
              <a:t> Alluvial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(source: ODM Canada)</a:t>
            </a:r>
            <a:endParaRPr lang="en-US" sz="20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690323B-168E-34DC-77A5-ED2C19E06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695" y="1589481"/>
            <a:ext cx="410258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Individual gold grains recovered from placer deposits associated with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Abundant gold grains recovered.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Physical characteristics of grains indicate that they originated in nearby lode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at the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occurrence.</a:t>
            </a: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3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fld id="{5DCE735B-FB21-4C22-BB57-6F22240D9ECF}" type="slidenum">
              <a:rPr lang="ar-SA" sz="1400">
                <a:solidFill>
                  <a:schemeClr val="bg2"/>
                </a:solidFill>
              </a:rPr>
              <a:pPr/>
              <a:t>11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389622" y="277847"/>
            <a:ext cx="720118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on some RC Samples Assay results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6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957" y="6277467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812" y="1446974"/>
            <a:ext cx="1148122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12,000 new grab samples collected from main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South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Hamida prospects.</a:t>
            </a: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7000 samples obtained from RC drilling.</a:t>
            </a: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total 19000 samples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all analyses conducted at ALS, Romania.</a:t>
            </a: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Assay results indicate widespread, prospective 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very encouraging gold grades in most of the drilled prospects. 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occurrence particularly well endowed.  Many targets remain to be tested.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Widespread strongly anomalous analytical results  – many multigram analyses, locally  &gt;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Au g/t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focus is to quantify the 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the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occurrence through RC and diamond drilling programs.</a:t>
            </a:r>
          </a:p>
        </p:txBody>
      </p:sp>
    </p:spTree>
    <p:extLst>
      <p:ext uri="{BB962C8B-B14F-4D97-AF65-F5344CB8AC3E}">
        <p14:creationId xmlns:p14="http://schemas.microsoft.com/office/powerpoint/2010/main" val="344363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30" y="41223"/>
            <a:ext cx="10363200" cy="62152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Drilled Targets &amp; Holes</a:t>
            </a:r>
          </a:p>
        </p:txBody>
      </p:sp>
      <p:pic>
        <p:nvPicPr>
          <p:cNvPr id="4" name="SmartArt Placeholder 3"/>
          <p:cNvPicPr>
            <a:picLocks noGrp="1" noChangeAspect="1"/>
          </p:cNvPicPr>
          <p:nvPr>
            <p:ph type="dgm" idx="1"/>
          </p:nvPr>
        </p:nvPicPr>
        <p:blipFill>
          <a:blip r:embed="rId2"/>
          <a:stretch>
            <a:fillRect/>
          </a:stretch>
        </p:blipFill>
        <p:spPr>
          <a:xfrm>
            <a:off x="1058949" y="662743"/>
            <a:ext cx="9773174" cy="593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2731" y="4161444"/>
            <a:ext cx="72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1113" y="5474346"/>
            <a:ext cx="86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2009" y="3181802"/>
            <a:ext cx="95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5730" y="5289680"/>
            <a:ext cx="100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0458" y="2173402"/>
            <a:ext cx="97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1420" y="3996992"/>
            <a:ext cx="89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0458" y="3593924"/>
            <a:ext cx="80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 # 7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123" y="6385149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95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0AFFDEA-5F9B-40BC-B18E-723892984451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kumimoji="0" lang="en-US" sz="1400">
              <a:solidFill>
                <a:schemeClr val="bg2"/>
              </a:solidFill>
            </a:endParaRP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271" y="6342063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A:\ScreenShots\Target1_Sectio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" y="855316"/>
            <a:ext cx="9958813" cy="558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5800" y="193177"/>
            <a:ext cx="105948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WG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Elbah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Project, South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Romeit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Area RC Drilling Observations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4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FF91D72-ED33-4E03-A85C-73A5CE452E54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14</a:t>
            </a:fld>
            <a:endParaRPr kumimoji="0" lang="en-US" sz="1400">
              <a:solidFill>
                <a:schemeClr val="bg2"/>
              </a:solidFill>
            </a:endParaRP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084" y="6313976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17" y="87133"/>
            <a:ext cx="6521367" cy="67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8314" y="295929"/>
            <a:ext cx="407640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WG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Elbah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Project,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South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Romeit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Area</a:t>
            </a:r>
          </a:p>
          <a:p>
            <a:pPr algn="ctr"/>
            <a:endParaRPr lang="en-US" b="1" dirty="0">
              <a:latin typeface="Corbel" panose="020B0503020204020204" pitchFamily="34" charset="0"/>
            </a:endParaRPr>
          </a:p>
          <a:p>
            <a:pPr algn="ctr"/>
            <a:endParaRPr lang="en-US" b="1" dirty="0">
              <a:latin typeface="Corbel" panose="020B0503020204020204" pitchFamily="34" charset="0"/>
            </a:endParaRPr>
          </a:p>
          <a:p>
            <a:r>
              <a:rPr lang="en-US" sz="2000" b="1" dirty="0">
                <a:latin typeface="Corbel" panose="020B0503020204020204" pitchFamily="34" charset="0"/>
              </a:rPr>
              <a:t>         RC Drilling Cross Section</a:t>
            </a:r>
          </a:p>
          <a:p>
            <a:endParaRPr lang="en-US" sz="2000" b="1" dirty="0">
              <a:latin typeface="Corbel" panose="020B05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rbel" panose="020B0503020204020204" pitchFamily="34" charset="0"/>
              </a:rPr>
              <a:t>Pink denotes quartz diorite country rock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Corbel" panose="020B05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rbel" panose="020B0503020204020204" pitchFamily="34" charset="0"/>
              </a:rPr>
              <a:t>Orange denotes gold </a:t>
            </a:r>
            <a:r>
              <a:rPr lang="en-US" sz="2000" b="1" dirty="0" err="1">
                <a:latin typeface="Corbel" panose="020B0503020204020204" pitchFamily="34" charset="0"/>
              </a:rPr>
              <a:t>mineralised</a:t>
            </a:r>
            <a:r>
              <a:rPr lang="en-US" sz="2000" b="1" dirty="0">
                <a:latin typeface="Corbel" panose="020B0503020204020204" pitchFamily="34" charset="0"/>
              </a:rPr>
              <a:t> deformation zone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Corbel" panose="020B05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rbel" panose="020B0503020204020204" pitchFamily="34" charset="0"/>
              </a:rPr>
              <a:t>Note: </a:t>
            </a:r>
            <a:r>
              <a:rPr lang="en-US" sz="2000" b="1" dirty="0" err="1">
                <a:latin typeface="Corbel" panose="020B0503020204020204" pitchFamily="34" charset="0"/>
              </a:rPr>
              <a:t>mineralisation</a:t>
            </a:r>
            <a:r>
              <a:rPr lang="en-US" sz="2000" b="1" dirty="0">
                <a:latin typeface="Corbel" panose="020B0503020204020204" pitchFamily="34" charset="0"/>
              </a:rPr>
              <a:t> is open to depth.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644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0AFFDEA-5F9B-40BC-B18E-723892984451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15</a:t>
            </a:fld>
            <a:endParaRPr kumimoji="0" lang="en-US" sz="1400">
              <a:solidFill>
                <a:schemeClr val="bg2"/>
              </a:solidFill>
            </a:endParaRP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271" y="6342063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A:\ScreenShots\Screenshot 2021-12-26 223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39" y="1043609"/>
            <a:ext cx="8006861" cy="523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5800" y="229963"/>
            <a:ext cx="108497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WG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Elbah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Project, South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Romeit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Area  &amp; RC Drilling Observations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28637" y="1214149"/>
            <a:ext cx="345191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Two main trends for gold mineralization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NE-SW trend intersects with mineralized trend oriented NW-SE trend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Intersection may result in higher grade gold mineralized domain.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Prime exploration target.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1806" y="4186858"/>
            <a:ext cx="72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0084" y="5579269"/>
            <a:ext cx="86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22693" y="3443287"/>
            <a:ext cx="95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2519" y="5514974"/>
            <a:ext cx="100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4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88087" y="2764631"/>
            <a:ext cx="2050435" cy="35137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72062" y="3671468"/>
            <a:ext cx="2576513" cy="26068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78031" y="2395299"/>
            <a:ext cx="97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8031" y="3812619"/>
            <a:ext cx="89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93794" y="3443287"/>
            <a:ext cx="80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 #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68685" y="2254148"/>
            <a:ext cx="90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NE-SW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7766" y="3302136"/>
            <a:ext cx="9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NW-SE</a:t>
            </a:r>
          </a:p>
        </p:txBody>
      </p:sp>
    </p:spTree>
    <p:extLst>
      <p:ext uri="{BB962C8B-B14F-4D97-AF65-F5344CB8AC3E}">
        <p14:creationId xmlns:p14="http://schemas.microsoft.com/office/powerpoint/2010/main" val="298441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martArt Placeholder 3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2295528609"/>
              </p:ext>
            </p:extLst>
          </p:nvPr>
        </p:nvGraphicFramePr>
        <p:xfrm>
          <a:off x="988541" y="677662"/>
          <a:ext cx="10571892" cy="6176280"/>
        </p:xfrm>
        <a:graphic>
          <a:graphicData uri="http://schemas.openxmlformats.org/drawingml/2006/table">
            <a:tbl>
              <a:tblPr/>
              <a:tblGrid>
                <a:gridCol w="2177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2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HoleID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Sample_No</a:t>
                      </a: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Depth_From</a:t>
                      </a: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Depth_To</a:t>
                      </a: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Au-AA23_25</a:t>
                      </a:r>
                    </a:p>
                  </a:txBody>
                  <a:tcPr marL="4280" marR="4280" marT="428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RMRC-004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644280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RMRC-004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644303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RMRC-010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643586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RMRC-012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643327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RMRC-015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645358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&gt;100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RMRC-016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645994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RMRC-016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646048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646117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RMRC-018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645907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&gt;100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RMRC-018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645910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RMRC-018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645911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RMRC-025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646242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RMRC-025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646243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RMRC-039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654516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RMRC-044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655404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655781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655782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655786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655791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655798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655799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655800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655801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RMRC-047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655803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32.9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RMRC-048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655941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RMRC-048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655942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RMTR-005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28038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RMTR-023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28367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6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RMTR-026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28441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RMTR-071</a:t>
                      </a:r>
                    </a:p>
                  </a:txBody>
                  <a:tcPr marL="4280" marR="4280" marT="428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636384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4280" marR="4280" marT="42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06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19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8 - 25 G/T</a:t>
                      </a:r>
                    </a:p>
                  </a:txBody>
                  <a:tcPr marL="4280" marR="4280" marT="42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25 - 50 G/T</a:t>
                      </a:r>
                    </a:p>
                  </a:txBody>
                  <a:tcPr marL="4280" marR="4280" marT="42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50 - 75 G/T</a:t>
                      </a:r>
                    </a:p>
                  </a:txBody>
                  <a:tcPr marL="4280" marR="4280" marT="42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75 - &gt;100 G/T</a:t>
                      </a:r>
                    </a:p>
                  </a:txBody>
                  <a:tcPr marL="4280" marR="4280" marT="42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42871" y="0"/>
            <a:ext cx="11121907" cy="9885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assays indicates grade value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67 Au g/t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assay samples show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100 Au g/t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fld id="{5DCE735B-FB21-4C22-BB57-6F22240D9ECF}" type="slidenum">
              <a:rPr lang="ar-SA" sz="1400" smtClean="0">
                <a:solidFill>
                  <a:schemeClr val="bg2"/>
                </a:solidFill>
              </a:rPr>
              <a:pPr/>
              <a:t>16</a:t>
            </a:fld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7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fld id="{5DCE735B-FB21-4C22-BB57-6F22240D9ECF}" type="slidenum">
              <a:rPr lang="ar-SA" sz="1400">
                <a:solidFill>
                  <a:schemeClr val="bg2"/>
                </a:solidFill>
              </a:rPr>
              <a:pPr/>
              <a:t>17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531812" y="319800"/>
            <a:ext cx="9622173" cy="6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Assay results of grab &amp; RC samples Indicate the following: 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6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957" y="6277467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812" y="1112677"/>
            <a:ext cx="11481223" cy="69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Demonstrates at surface the widespread presence of structurally hosted 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domains measured in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kilometres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length, tens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wide.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Drilling indicates good gold mineralization extends to depth and is open below the current depth of drill testing.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Drill results have locally exceeded expectations – causing reevaluation drill targets and reordering of drilling priorities.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Drilling program will  particularly focus on Target 2 at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occurrence.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Targets 3 and 4 at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also present significant potential.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SzPct val="120000"/>
            </a:pP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SzPct val="120000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8774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F27DAB4-CD60-4D67-885F-E2769AFBA738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kumimoji="0" lang="en-US" sz="1400">
              <a:solidFill>
                <a:schemeClr val="bg2"/>
              </a:solidFill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03" y="6290703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9903" y="1335575"/>
            <a:ext cx="1077691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Diamond drilling (15000m) and RC drilling (7000m) are planned in targets 2, 3 and 4 at the 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Romeit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 occurrence. Diamond drilling commenced September 2023.</a:t>
            </a:r>
          </a:p>
          <a:p>
            <a:pPr algn="just"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Currently, 18 diamond drill holes are complete, assays received for 13 holes, work is ongoing.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Perform detailed structural geology study for the whole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Romeit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 area.</a:t>
            </a:r>
          </a:p>
          <a:p>
            <a:pPr algn="just">
              <a:defRPr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Conduct environmental study to ensure compliance and in preparation for more detailed economic evaluation.</a:t>
            </a:r>
          </a:p>
          <a:p>
            <a:pPr algn="just">
              <a:defRPr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Plan to conduct studies in parallel - structure, resource evaluation, metallurgy, rock mechanics, mine design, processing. All studies needed for feasibility study prior the any announcement of  commercial viability.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dirty="0"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1029903" y="568132"/>
            <a:ext cx="5586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 Exploration Work Plan </a:t>
            </a:r>
          </a:p>
        </p:txBody>
      </p:sp>
    </p:spTree>
    <p:extLst>
      <p:ext uri="{BB962C8B-B14F-4D97-AF65-F5344CB8AC3E}">
        <p14:creationId xmlns:p14="http://schemas.microsoft.com/office/powerpoint/2010/main" val="173852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225" y="152311"/>
            <a:ext cx="8145394" cy="66697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First year work plan current position</a:t>
            </a:r>
          </a:p>
        </p:txBody>
      </p:sp>
      <p:pic>
        <p:nvPicPr>
          <p:cNvPr id="5" name="SmartArt Placeholder 4"/>
          <p:cNvPicPr>
            <a:picLocks noGrp="1" noChangeAspect="1"/>
          </p:cNvPicPr>
          <p:nvPr>
            <p:ph type="dgm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4" y="844826"/>
            <a:ext cx="8280113" cy="5697493"/>
          </a:xfr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957" y="6277467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11509" y="4562061"/>
            <a:ext cx="2569413" cy="13725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1788" y="3585056"/>
            <a:ext cx="166977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Domain #2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36913" y="3954388"/>
            <a:ext cx="1674596" cy="1164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1788" y="3610597"/>
            <a:ext cx="166977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Domain #2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36913" y="3979929"/>
            <a:ext cx="1674596" cy="1164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58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8733" y="711666"/>
            <a:ext cx="7338895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b="1" dirty="0"/>
              <a:t>West </a:t>
            </a:r>
            <a:r>
              <a:rPr lang="en-US" sz="2400" b="1" dirty="0" err="1"/>
              <a:t>Gabal</a:t>
            </a:r>
            <a:r>
              <a:rPr lang="en-US" sz="2400" b="1" dirty="0"/>
              <a:t> </a:t>
            </a:r>
            <a:r>
              <a:rPr lang="en-US" sz="2400" b="1" dirty="0" err="1"/>
              <a:t>Elbah</a:t>
            </a:r>
            <a:r>
              <a:rPr lang="en-US" sz="2400" b="1" dirty="0"/>
              <a:t> (WGE) Project  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62" y="261216"/>
            <a:ext cx="2743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Flowchart: Off-page Connector 9"/>
          <p:cNvSpPr>
            <a:spLocks noChangeArrowheads="1"/>
          </p:cNvSpPr>
          <p:nvPr/>
        </p:nvSpPr>
        <p:spPr bwMode="auto">
          <a:xfrm>
            <a:off x="1718733" y="1630646"/>
            <a:ext cx="9873999" cy="5308599"/>
          </a:xfrm>
          <a:prstGeom prst="flowChartOffpageConnector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sz="2800" dirty="0">
              <a:solidFill>
                <a:srgbClr val="000000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839" y="6221382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0536" y="4218355"/>
            <a:ext cx="1883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Drilling Operation</a:t>
            </a:r>
          </a:p>
        </p:txBody>
      </p:sp>
    </p:spTree>
    <p:extLst>
      <p:ext uri="{BB962C8B-B14F-4D97-AF65-F5344CB8AC3E}">
        <p14:creationId xmlns:p14="http://schemas.microsoft.com/office/powerpoint/2010/main" val="58525933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87" y="6317499"/>
            <a:ext cx="89177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2984383" y="659278"/>
            <a:ext cx="7713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ajalla UI"/>
                <a:cs typeface="Arial" panose="020B0604020202020204" pitchFamily="34" charset="0"/>
              </a:rPr>
              <a:t>AFAQ Mining Gold Resource Target</a:t>
            </a: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1314853" y="2119476"/>
            <a:ext cx="10222523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AFAQ Mining is targeting a one million oz of gold resource in the area as company vision.</a:t>
            </a: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believe that the area contains much more than one million oz based on:</a:t>
            </a:r>
          </a:p>
          <a:p>
            <a:pPr marL="1085850" lvl="1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the technical studies to date</a:t>
            </a:r>
          </a:p>
          <a:p>
            <a:pPr marL="1085850" lvl="1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available assay data</a:t>
            </a:r>
          </a:p>
          <a:p>
            <a:pPr marL="1085850" lvl="1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identified gold mineralization</a:t>
            </a:r>
          </a:p>
          <a:p>
            <a:pPr marL="1085850" lvl="1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Recorded historical activities and data recorded  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5850" lvl="1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we plan to confirm as much as possible with the current on-going technical program.</a:t>
            </a: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Exploration and development programs will continue after announcement of a commercial discovery to add further resources from the prospective and essentially unexplored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Hemida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 &amp; Masho Shinai occurrences.</a:t>
            </a:r>
          </a:p>
        </p:txBody>
      </p:sp>
    </p:spTree>
    <p:extLst>
      <p:ext uri="{BB962C8B-B14F-4D97-AF65-F5344CB8AC3E}">
        <p14:creationId xmlns:p14="http://schemas.microsoft.com/office/powerpoint/2010/main" val="1217036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0EC81EF-B1E4-45DE-9A85-2E25B397AFF7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21</a:t>
            </a:fld>
            <a:endParaRPr kumimoji="0" lang="en-US" sz="1400" dirty="0">
              <a:solidFill>
                <a:schemeClr val="bg2"/>
              </a:solidFill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671" y="6317859"/>
            <a:ext cx="1189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2400354" y="118005"/>
            <a:ext cx="76796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AFAQ Future Production Plan &amp; Advantages </a:t>
            </a: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1014349" y="731964"/>
            <a:ext cx="1032810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0" indent="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AFAQ Mining is targeting to be a major gold producing company in Egypt, taking advantage of the attributes of the WGE:</a:t>
            </a:r>
          </a:p>
          <a:p>
            <a:pPr marL="0" indent="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Easy access and logistics - about 35 Km from asphalt road, and about 70 km to the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Shalateen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City.</a:t>
            </a:r>
          </a:p>
          <a:p>
            <a:pPr marL="0" indent="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 of water for production is desalination from Red Sea (about 50 km, flat topography), will reduce the cost of water pipeline and hence the cost of production,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to build 2 water desalination stations one for gold production facility and another for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Shalateen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part of Community Support Responsibility (CSR) commitment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to use solar energy (where feasible) as green energy source for to supply the project. </a:t>
            </a:r>
          </a:p>
          <a:p>
            <a:pPr marL="0" indent="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Excellent relation with the authorities and local community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Shalateen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City.</a:t>
            </a:r>
          </a:p>
          <a:p>
            <a:pPr marL="0" indent="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mining cost due to ease of access, low topographic relief, proximity of potential open pits (for potential targets).</a:t>
            </a:r>
          </a:p>
        </p:txBody>
      </p:sp>
    </p:spTree>
    <p:extLst>
      <p:ext uri="{BB962C8B-B14F-4D97-AF65-F5344CB8AC3E}">
        <p14:creationId xmlns:p14="http://schemas.microsoft.com/office/powerpoint/2010/main" val="3116924845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fld id="{5DCE735B-FB21-4C22-BB57-6F22240D9ECF}" type="slidenum">
              <a:rPr lang="ar-SA" sz="1400">
                <a:solidFill>
                  <a:schemeClr val="bg2"/>
                </a:solidFill>
              </a:rPr>
              <a:pPr/>
              <a:t>22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560645" y="-98854"/>
            <a:ext cx="6564253" cy="71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Outcomes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6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957" y="6277467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34557" y="899986"/>
            <a:ext cx="1054408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widespread 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occurrences - high grade, significant width and strike length.</a:t>
            </a: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Osaka"/>
                <a:cs typeface="Calibri"/>
              </a:rPr>
              <a:t>High potentiality of gold can be identified by RC and diamond drilling in south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Osaka"/>
                <a:cs typeface="Calibri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Osaka"/>
                <a:cs typeface="Calibri"/>
              </a:rPr>
              <a:t> area using 25 * 25 m hole spacing testing to 150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Osaka"/>
                <a:cs typeface="Calibri"/>
              </a:rPr>
              <a:t>metres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Osaka"/>
                <a:cs typeface="Calibri"/>
              </a:rPr>
              <a:t> depth.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current diamond drilling program is focused on attaining a resource for announcement of  commercial viability.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Structurally hosted gold deposits can be anticipated to extend to &gt;1km depth as interpreted by  Prof. Basem Zoheir  (Keil University in Germany).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drill coverage to greater depth than so far achieved will likely result in delineation of additional 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Proceed with the work plan and focus on infill RC &amp; diamond drilling to ensure and verify the gold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mineralisation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already identified – lead t a commercial announcement.</a:t>
            </a:r>
            <a:endParaRPr lang="en-US" sz="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6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545526" y="912783"/>
            <a:ext cx="8501287" cy="594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AFAQ Mining &amp; Concession in Brief.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Main Contractual Terms.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Exploration Progress &amp; Main Achievements.</a:t>
            </a:r>
            <a:endParaRPr lang="en-US" sz="18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Mapping The Exploration Progress to International Standards.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Investment &amp; Expenditure to date.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Gold Resource Target.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Proposed Work Plan (Main Items &amp; Schedule).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Required Budget for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Romeit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Target #2 Prospect Evaluation.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Management &amp; Technical Team.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Company Vision for the Production Facilities and Area Advantages.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1800" b="1" dirty="0">
                <a:latin typeface="Century Gothic" panose="020B0502020202020204" pitchFamily="34" charset="0"/>
              </a:rPr>
              <a:t>Conclusions.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93678" y="283486"/>
            <a:ext cx="7153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Presentation Outlines: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14" y="6232462"/>
            <a:ext cx="1005840" cy="47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84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635" y="6352382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25" y="1373188"/>
            <a:ext cx="583948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64" y="3590925"/>
            <a:ext cx="5553766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5198076" y="3902044"/>
            <a:ext cx="5439748" cy="11889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1199535" y="3267075"/>
            <a:ext cx="3513329" cy="3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AFAQ Mining In Brief </a:t>
            </a:r>
          </a:p>
          <a:p>
            <a:endParaRPr lang="en-US" sz="105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Egyptian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to explore and exploit gold and associated minerals in West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Gabal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Elbah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Concession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agreement with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Shalateen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Mineral Resources Co. (SMRC)</a:t>
            </a:r>
          </a:p>
        </p:txBody>
      </p:sp>
      <p:pic>
        <p:nvPicPr>
          <p:cNvPr id="7176" name="Picture 2" descr="C:\Users\Admin\OneDrive\Pictures\field camp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7" y="603144"/>
            <a:ext cx="9647894" cy="247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0585956" y="3760623"/>
            <a:ext cx="215212" cy="18950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1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CAFF8A4-56EF-4A8B-9362-CAF4AAAFA1B9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5</a:t>
            </a:fld>
            <a:endParaRPr kumimoji="0" lang="en-US" sz="140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749" y="576955"/>
            <a:ext cx="4110909" cy="51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b="1" dirty="0"/>
              <a:t>WGE Project Overview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51027" y="1152907"/>
            <a:ext cx="4590106" cy="365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Location: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 Eastern Desert, Egypt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Area	 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510 Sq. Km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area has 3 historical gold occurrences represents the first  exploration targets for the company: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kumimoji="0" lang="en-US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Romeit</a:t>
            </a: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(38 sq. Km )</a:t>
            </a:r>
          </a:p>
          <a:p>
            <a:pPr marL="285750" indent="-2857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kumimoji="0" lang="en-US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Hemida</a:t>
            </a: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(23 sq. Km)</a:t>
            </a:r>
          </a:p>
          <a:p>
            <a:pPr marL="285750" indent="-2857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kumimoji="0" lang="en-US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Masho</a:t>
            </a: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Shinai</a:t>
            </a:r>
            <a:r>
              <a:rPr kumimoji="0"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 sq. Km)</a:t>
            </a:r>
          </a:p>
        </p:txBody>
      </p:sp>
      <p:pic>
        <p:nvPicPr>
          <p:cNvPr id="922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70" y="6298779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"/>
          <p:cNvSpPr>
            <a:spLocks noChangeArrowheads="1"/>
          </p:cNvSpPr>
          <p:nvPr/>
        </p:nvSpPr>
        <p:spPr bwMode="auto">
          <a:xfrm>
            <a:off x="921695" y="5490188"/>
            <a:ext cx="9437937" cy="73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Several other exploration targets identified by fieldwork and remote sensing - including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Warabit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surrounding areas of  J.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Gruror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and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Sorrouk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extension.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229600" y="4681330"/>
            <a:ext cx="9939" cy="50689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32235" y="4202173"/>
            <a:ext cx="1749287" cy="307777"/>
          </a:xfrm>
          <a:prstGeom prst="rect">
            <a:avLst/>
          </a:prstGeom>
          <a:solidFill>
            <a:srgbClr val="D9E1F2"/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Relinquished Area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187229" y="4509950"/>
            <a:ext cx="245006" cy="4630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32" y="698747"/>
            <a:ext cx="6298453" cy="47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82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354718" y="1240190"/>
            <a:ext cx="10454966" cy="437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5% Royalty from the total production.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60% from the remaining represents the Cost Recovery pool for all pre &amp; post Exploration and Operating expenses in full, if less, the remaining expenditure to be carry forward.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remaining net profit to be split equally between AFAQ Mining as one party &amp;     both (EMRA &amp; SRMC) as the other party.</a:t>
            </a:r>
          </a:p>
          <a:p>
            <a:pPr lvl="0">
              <a:lnSpc>
                <a:spcPct val="150000"/>
              </a:lnSpc>
              <a:buClr>
                <a:srgbClr val="A53010"/>
              </a:buClr>
              <a:buFont typeface="Wingdings 3" panose="05040102010807070707" pitchFamily="18" charset="2"/>
              <a:buChar char="´"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AFAQ Mining has the right to sell the produced gold to the international market.</a:t>
            </a: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´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AFAQ Mining taxes will be paid by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Shalateen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Co. on our behalf,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(from their profit share).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9885" y="467682"/>
            <a:ext cx="9347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Main Contractual Terms of the Agreement: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14" y="6232462"/>
            <a:ext cx="1005840" cy="47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90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EA7D4B9-4FEB-435D-B33D-9FE1E6BB5C9E}" type="slidenum">
              <a:rPr kumimoji="0" lang="ar-SA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7</a:t>
            </a:fld>
            <a:endParaRPr kumimoji="0" lang="en-US" sz="1400" dirty="0">
              <a:solidFill>
                <a:schemeClr val="bg2"/>
              </a:solidFill>
            </a:endParaRP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019" y="6312218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2628040" y="203007"/>
            <a:ext cx="7197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AFAQ Mining – Business Strategy</a:t>
            </a:r>
            <a:endParaRPr kumimoji="0" lang="en-US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47272" y="787782"/>
            <a:ext cx="1138278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application of best industry practices and </a:t>
            </a:r>
            <a:r>
              <a:rPr kumimoji="0"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recognised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QA/QC standards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efficient project costing, effective management, close evaluation of </a:t>
            </a:r>
            <a:r>
              <a:rPr kumimoji="0"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reults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Achieved through: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 competent technical staff and field crew with involved and experienced Management.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 work program to meet </a:t>
            </a:r>
            <a:r>
              <a:rPr kumimoji="0"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recognised</a:t>
            </a: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standard (NI 43-101) for all technical reporting and disclosure.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 international (Canada) technical consultants to advise and supervise exploration work program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QA/QC for work program conducted by Canadian expert.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analyses conducted at certified laboratory (ALS Romania) &amp; cooperation with ODM Canada, Kiel UNIV. Lab Germany).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kumimoji="0"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Complete, validated database for all available data sets. </a:t>
            </a:r>
          </a:p>
        </p:txBody>
      </p:sp>
    </p:spTree>
    <p:extLst>
      <p:ext uri="{BB962C8B-B14F-4D97-AF65-F5344CB8AC3E}">
        <p14:creationId xmlns:p14="http://schemas.microsoft.com/office/powerpoint/2010/main" val="402752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16AF58D-4F48-479A-834A-EE9E289A3BBA}" type="slidenum">
              <a:rPr kumimoji="0" lang="ar-SA" sz="1400">
                <a:solidFill>
                  <a:srgbClr val="E3EACF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kumimoji="0" lang="en-US" sz="1400">
              <a:solidFill>
                <a:srgbClr val="E3EACF"/>
              </a:solidFill>
            </a:endParaRPr>
          </a:p>
        </p:txBody>
      </p:sp>
      <p:pic>
        <p:nvPicPr>
          <p:cNvPr id="112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935" y="6193133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663630" y="234425"/>
            <a:ext cx="11248343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Osaka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 typeface="Monotype Sorts" pitchFamily="2" charset="2"/>
              <a:buNone/>
            </a:pPr>
            <a:r>
              <a:rPr kumimoji="0"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Progress and Main Achievements:</a:t>
            </a:r>
            <a:endParaRPr kumimoji="0" lang="en-US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1812" y="889718"/>
            <a:ext cx="11499226" cy="51742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Established field camp and operations office in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Shalateen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Egypt.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Imagery Acquisition and Interpretation has been completed by UK expert Dr. C.W. Baker.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geological field work completed by AFAQ field crew - including trenching and grab samples and assaying of 12,000 samples at ALS (Romania)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Field surface Geological Mapping has been completed for the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Romeit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 area.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Paved 2/3 of high-quality roads out of 35 Km target for heavy equipment mobilization.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Reverse Circulation (RC) drilling program of 7000m (55 borehole).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assay results integrated into dataset, used in evaluation of economic potential.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 3D modeling for the drilling results, incorporate surface trench results.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/>
              </a:rPr>
              <a:t>Plan and start diamond drilling program, currently completed 4000m  (19 holes) of 15000m program.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/>
              </a:rPr>
              <a:t>Received the assay for 15 drill holes to date with very promising assay results.</a:t>
            </a:r>
          </a:p>
        </p:txBody>
      </p:sp>
    </p:spTree>
    <p:extLst>
      <p:ext uri="{BB962C8B-B14F-4D97-AF65-F5344CB8AC3E}">
        <p14:creationId xmlns:p14="http://schemas.microsoft.com/office/powerpoint/2010/main" val="188456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icture 1"/>
          <p:cNvSpPr>
            <a:spLocks noChangeAspect="1"/>
          </p:cNvSpPr>
          <p:nvPr/>
        </p:nvSpPr>
        <p:spPr bwMode="auto">
          <a:xfrm>
            <a:off x="5992813" y="3810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1747" name="Picture 35" descr="C:\Users\Original\Desktop\AFAAQ WORK\صور\IMG-20190201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42" y="2688879"/>
            <a:ext cx="4769241" cy="36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1337187" y="196645"/>
            <a:ext cx="10257296" cy="55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None/>
              <a:defRPr/>
            </a:pPr>
            <a:r>
              <a:rPr lang="en-US" sz="3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Field Mapping 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None/>
              <a:defRPr/>
            </a:pPr>
            <a:endParaRPr lang="en-US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lithological and structural mapping (from remote sensing study) covering the entire Concession area.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Lithological and Structural Mapping on 1:500 scale for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Romeit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Prospect to understand the structure, alteration, gold mineralization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style.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Details categorized - geological and structural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features, lithology, veining,, dykes,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alteration types and intensity,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mineralization characteristics and distribution,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shear zones indicators, faulting, folding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Deformation history.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995" y="6435702"/>
            <a:ext cx="11890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1226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103208</TotalTime>
  <Words>1864</Words>
  <Application>Microsoft Office PowerPoint</Application>
  <PresentationFormat>Widescreen</PresentationFormat>
  <Paragraphs>383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Wisp</vt:lpstr>
      <vt:lpstr>GOLD EXPLORATION &amp; EXPLOITATION</vt:lpstr>
      <vt:lpstr>PowerPoint Presentation</vt:lpstr>
      <vt:lpstr>Presentation Outlines:</vt:lpstr>
      <vt:lpstr>PowerPoint Presentation</vt:lpstr>
      <vt:lpstr>PowerPoint Presentation</vt:lpstr>
      <vt:lpstr>Main Contractual Terms of the Agreement: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Drilled Targets &amp; Holes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year work plan current position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 EXPLORATION BUSINESS STRATEGY</dc:title>
  <dc:creator>Ragab El Banna</dc:creator>
  <cp:lastModifiedBy>Paul Jones</cp:lastModifiedBy>
  <cp:revision>355</cp:revision>
  <cp:lastPrinted>2022-05-16T13:06:25Z</cp:lastPrinted>
  <dcterms:created xsi:type="dcterms:W3CDTF">2020-01-29T13:36:36Z</dcterms:created>
  <dcterms:modified xsi:type="dcterms:W3CDTF">2024-07-14T12:00:01Z</dcterms:modified>
</cp:coreProperties>
</file>